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81" autoAdjust="0"/>
    <p:restoredTop sz="94641" autoAdjust="0"/>
  </p:normalViewPr>
  <p:slideViewPr>
    <p:cSldViewPr snapToGrid="0">
      <p:cViewPr varScale="1">
        <p:scale>
          <a:sx n="114" d="100"/>
          <a:sy n="114" d="100"/>
        </p:scale>
        <p:origin x="48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400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839D37AB-764B-4ACF-973B-7F810CBDA8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5F04718-CFF8-40A2-B8EB-59CA1ACB85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5BA4B5-D140-490E-8D03-B70012B5A6D1}" type="datetime1">
              <a:rPr lang="ru-RU" smtClean="0"/>
              <a:t>15.03.2023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35F6F49-20F3-4FD8-A6CE-7361ADD229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91807D0-F2A4-4B69-A7EC-D9A4D94890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752F2-E172-4BD4-A43A-2E23B07ED8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34996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5ED7F2-571E-4189-A38B-DB1E62DD2F92}" type="datetime1">
              <a:rPr lang="ru-RU" smtClean="0"/>
              <a:pPr/>
              <a:t>15.03.2023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561EC3-BEA3-430C-8283-68025705DDF0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257300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663CB3-031B-4322-9B39-0C663A84FF6B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3E3FE9-B737-4871-8DC6-C686E2D2E7D3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8" name="Текст 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221D3A-2595-4E89-BD59-A51E0B4C4808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4" name="Текст 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2D43AE-1D8D-4026-BBC4-3D1AFE2A3809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9" name="Надпись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«</a:t>
            </a:r>
          </a:p>
        </p:txBody>
      </p:sp>
      <p:sp>
        <p:nvSpPr>
          <p:cNvPr id="13" name="Надпись 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1B95D7-8B2C-4D7A-8452-E64C17750E10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6" name="Текст 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9" name="Текст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 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0" name="Текст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cxnSp>
        <p:nvCxnSpPr>
          <p:cNvPr id="17" name="Прямая соединительная линия 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 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C4234C-A75C-425C-984C-313B4C2F5ED2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9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22" name="Текст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0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23" name="Текст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 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1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24" name="Текст 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cxnSp>
        <p:nvCxnSpPr>
          <p:cNvPr id="17" name="Прямая соединительная линия 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 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72FF69-75E4-47A6-B407-F71C4142FD3D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 anchorCtr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8909E9-A188-451B-89E1-4745E905AF5A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2E9C98-CDFE-4F0E-AC53-E63DA2D354D3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E7FBDD-B546-4F89-A271-215CA65CF96F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5C673F-0519-45DD-83E6-D26ADD1EEE5C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 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B3D844-B2A7-4A3C-832D-69289F9A2292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Дата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D79C44-F1CF-441E-99FD-712B496103FA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8" name="Нижний колонтитул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7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D308E7-F0A1-43DF-B765-09E3BE2C9938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0A5B94-615E-4ECF-9834-CCA5B2882595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7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DE9A6A-5FF4-4BC8-BE9D-D0B28E07ED08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C82C95-57CB-4637-908D-E009952AF30F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Овал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39671958-9150-4522-9DD7-0CB409C454A6}" type="datetime1">
              <a:rPr lang="ru-RU" noProof="0" smtClean="0"/>
              <a:t>15.03.2023</a:t>
            </a:fld>
            <a:endParaRPr lang="ru-RU" noProof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ru-RU" noProof="0" smtClean="0"/>
              <a:t>‹#›</a:t>
            </a:fld>
            <a:endParaRPr lang="ru-RU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ru/photo/1225110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k.wikipedia.org/wiki/%D0%9F%D0%BB%D0%B0%D0%BD%D0%B5%D1%82%D0%B0" TargetMode="External"/><Relationship Id="rId7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k.wikipedia.org/wiki/%D0%93%D0%B0%D0%B7%D0%BE%D0%B2%D1%96_%D0%BF%D0%BB%D0%B0%D0%BD%D0%B5%D1%82%D0%B8" TargetMode="External"/><Relationship Id="rId5" Type="http://schemas.openxmlformats.org/officeDocument/2006/relationships/hyperlink" Target="https://uk.wikipedia.org/wiki/%D0%A1%D0%BE%D0%BD%D1%86%D0%B5" TargetMode="External"/><Relationship Id="rId4" Type="http://schemas.openxmlformats.org/officeDocument/2006/relationships/hyperlink" Target="https://uk.wikipedia.org/wiki/%D0%A1%D0%BE%D0%BD%D1%8F%D1%87%D0%BD%D0%B0_%D1%81%D0%B8%D1%81%D1%82%D0%B5%D0%BC%D0%B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k.wikipedia.org/wiki/%D0%9E%D1%80%D0%B1%D1%96%D1%82%D0%B0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k.wikipedia.org/wiki/%D0%94%D1%96%D0%B0%D0%BC%D0%B5%D1%82%D1%80" TargetMode="External"/><Relationship Id="rId5" Type="http://schemas.openxmlformats.org/officeDocument/2006/relationships/hyperlink" Target="https://uk.wikipedia.org/wiki/%D0%9A%D0%BE%D0%BC%D0%B5%D1%82%D0%B0_%D0%93%D0%B0%D0%BB%D0%BB%D0%B5%D1%8F" TargetMode="External"/><Relationship Id="rId4" Type="http://schemas.openxmlformats.org/officeDocument/2006/relationships/hyperlink" Target="https://uk.wikipedia.org/wiki/%D0%9F%D0%BB%D1%83%D1%82%D0%BE%D0%BD_(%D0%BA%D0%B0%D1%80%D0%BB%D0%B8%D0%BA%D0%BE%D0%B2%D0%B0_%D0%BF%D0%BB%D0%B0%D0%BD%D0%B5%D1%82%D0%B0)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C6D111-E72B-409B-BBF1-73C4D63773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75502"/>
            <a:ext cx="8825658" cy="3003258"/>
          </a:xfrm>
        </p:spPr>
        <p:txBody>
          <a:bodyPr/>
          <a:lstStyle/>
          <a:p>
            <a:br>
              <a:rPr lang="en-US" dirty="0"/>
            </a:br>
            <a:r>
              <a:rPr lang="en-US" i="1" dirty="0"/>
              <a:t>           </a:t>
            </a:r>
            <a:r>
              <a:rPr lang="en-US" i="1" dirty="0" err="1"/>
              <a:t>NePtUN</a:t>
            </a:r>
            <a:endParaRPr lang="ru-RU" i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3D9B6F4-85E9-4BB1-901E-68CD72FFF3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3949" y="2969703"/>
            <a:ext cx="2124075" cy="2669097"/>
          </a:xfrm>
        </p:spPr>
        <p:txBody>
          <a:bodyPr/>
          <a:lstStyle/>
          <a:p>
            <a:r>
              <a:rPr lang="uk-UA" dirty="0"/>
              <a:t>Цікаві факти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135142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BE21EE-A555-43AD-987D-7AB6CC870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CAD3AFC-CDFA-4E2A-99A4-13FC465BE0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48343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68668D-6D40-4B64-BE5B-A50BD23C2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80" y="461264"/>
            <a:ext cx="9404723" cy="1400530"/>
          </a:xfrm>
        </p:spPr>
        <p:txBody>
          <a:bodyPr/>
          <a:lstStyle/>
          <a:p>
            <a:r>
              <a:rPr lang="ru-RU" sz="2800" b="1" dirty="0" err="1"/>
              <a:t>Непту́н</a:t>
            </a:r>
            <a:r>
              <a:rPr lang="ru-RU" sz="2800" dirty="0"/>
              <a:t> — </a:t>
            </a:r>
            <a:r>
              <a:rPr lang="ru-RU" sz="2800" dirty="0">
                <a:hlinkClick r:id="rId3" tooltip="Планета"/>
              </a:rPr>
              <a:t>планета</a:t>
            </a:r>
            <a:r>
              <a:rPr lang="ru-RU" sz="2800" dirty="0"/>
              <a:t> </a:t>
            </a:r>
            <a:r>
              <a:rPr lang="ru-RU" sz="2800" dirty="0" err="1">
                <a:hlinkClick r:id="rId4" tooltip="Сонячна система"/>
              </a:rPr>
              <a:t>Сонячної</a:t>
            </a:r>
            <a:r>
              <a:rPr lang="ru-RU" sz="2800" dirty="0">
                <a:hlinkClick r:id="rId4" tooltip="Сонячна система"/>
              </a:rPr>
              <a:t> </a:t>
            </a:r>
            <a:r>
              <a:rPr lang="ru-RU" sz="2800" dirty="0" err="1">
                <a:hlinkClick r:id="rId4" tooltip="Сонячна система"/>
              </a:rPr>
              <a:t>системи</a:t>
            </a:r>
            <a:r>
              <a:rPr lang="ru-RU" sz="2800" dirty="0"/>
              <a:t>, </a:t>
            </a:r>
            <a:r>
              <a:rPr lang="ru-RU" sz="2800" dirty="0" err="1"/>
              <a:t>восьма</a:t>
            </a:r>
            <a:r>
              <a:rPr lang="ru-RU" sz="2800" dirty="0"/>
              <a:t> за </a:t>
            </a:r>
            <a:r>
              <a:rPr lang="ru-RU" sz="2800" dirty="0" err="1"/>
              <a:t>віддаленістю</a:t>
            </a:r>
            <a:r>
              <a:rPr lang="ru-RU" sz="2800" dirty="0"/>
              <a:t> </a:t>
            </a:r>
            <a:r>
              <a:rPr lang="ru-RU" sz="2800" dirty="0" err="1"/>
              <a:t>від</a:t>
            </a:r>
            <a:r>
              <a:rPr lang="ru-RU" sz="2800" dirty="0"/>
              <a:t> </a:t>
            </a:r>
            <a:r>
              <a:rPr lang="ru-RU" sz="2800" dirty="0" err="1">
                <a:hlinkClick r:id="rId5" tooltip="Сонце"/>
              </a:rPr>
              <a:t>Сонця</a:t>
            </a:r>
            <a:r>
              <a:rPr lang="ru-RU" sz="2800" dirty="0"/>
              <a:t>. Вона </a:t>
            </a:r>
            <a:r>
              <a:rPr lang="ru-RU" sz="2800" dirty="0" err="1"/>
              <a:t>четверта</a:t>
            </a:r>
            <a:r>
              <a:rPr lang="ru-RU" sz="2800" dirty="0"/>
              <a:t> за </a:t>
            </a:r>
            <a:r>
              <a:rPr lang="ru-RU" sz="2800" dirty="0" err="1"/>
              <a:t>розміром</a:t>
            </a:r>
            <a:r>
              <a:rPr lang="ru-RU" sz="2800" dirty="0"/>
              <a:t> у </a:t>
            </a:r>
            <a:r>
              <a:rPr lang="ru-RU" sz="2800" dirty="0" err="1"/>
              <a:t>Сонячній</a:t>
            </a:r>
            <a:r>
              <a:rPr lang="ru-RU" sz="2800" dirty="0"/>
              <a:t> </a:t>
            </a:r>
            <a:r>
              <a:rPr lang="ru-RU" sz="2800" dirty="0" err="1"/>
              <a:t>системі</a:t>
            </a:r>
            <a:r>
              <a:rPr lang="ru-RU" sz="2800" dirty="0"/>
              <a:t>, </a:t>
            </a:r>
            <a:r>
              <a:rPr lang="ru-RU" sz="2800" dirty="0" err="1"/>
              <a:t>третя</a:t>
            </a:r>
            <a:r>
              <a:rPr lang="ru-RU" sz="2800" dirty="0"/>
              <a:t> за </a:t>
            </a:r>
            <a:r>
              <a:rPr lang="ru-RU" sz="2800" dirty="0" err="1"/>
              <a:t>масою</a:t>
            </a:r>
            <a:r>
              <a:rPr lang="ru-RU" sz="2800" dirty="0"/>
              <a:t> і </a:t>
            </a:r>
            <a:r>
              <a:rPr lang="ru-RU" sz="2800" dirty="0" err="1"/>
              <a:t>належить</a:t>
            </a:r>
            <a:r>
              <a:rPr lang="ru-RU" sz="2800" dirty="0"/>
              <a:t> до </a:t>
            </a:r>
            <a:r>
              <a:rPr lang="ru-RU" sz="2800" dirty="0">
                <a:hlinkClick r:id="rId6" tooltip="Газові планети"/>
              </a:rPr>
              <a:t>планет-</a:t>
            </a:r>
            <a:r>
              <a:rPr lang="ru-RU" sz="2800" dirty="0" err="1">
                <a:hlinkClick r:id="rId6" tooltip="Газові планети"/>
              </a:rPr>
              <a:t>гігантів</a:t>
            </a:r>
            <a:r>
              <a:rPr lang="ru-RU" sz="2800" dirty="0"/>
              <a:t>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451D23A-7F46-48B0-880F-2EEE7DE7D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363414" y="3714038"/>
            <a:ext cx="4935416" cy="281571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145968946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/>
            </a:gs>
            <a:gs pos="74000">
              <a:schemeClr val="bg2">
                <a:lumMod val="50000"/>
              </a:schemeClr>
            </a:gs>
            <a:gs pos="83000">
              <a:schemeClr val="tx2">
                <a:lumMod val="25000"/>
              </a:schemeClr>
            </a:gs>
            <a:gs pos="100000">
              <a:schemeClr val="bg2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07E755C6-3462-49B6-9D48-5DCEF96C9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ru-RU" dirty="0"/>
          </a:p>
        </p:txBody>
      </p:sp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93D15516-B827-4B15-811D-E7AFD3BF0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50" y="466726"/>
            <a:ext cx="8888784" cy="2686050"/>
          </a:xfrm>
        </p:spPr>
        <p:txBody>
          <a:bodyPr/>
          <a:lstStyle/>
          <a:p>
            <a:r>
              <a:rPr lang="ru-RU" sz="2400" dirty="0" err="1"/>
              <a:t>Її</a:t>
            </a:r>
            <a:r>
              <a:rPr lang="ru-RU" sz="2400" dirty="0"/>
              <a:t> </a:t>
            </a:r>
            <a:r>
              <a:rPr lang="ru-RU" sz="2400" u="sng" dirty="0" err="1">
                <a:hlinkClick r:id="rId3"/>
              </a:rPr>
              <a:t>орбіта</a:t>
            </a:r>
            <a:r>
              <a:rPr lang="ru-RU" sz="2400" dirty="0"/>
              <a:t>  </a:t>
            </a:r>
            <a:r>
              <a:rPr lang="ru-RU" sz="2400" dirty="0" err="1"/>
              <a:t>перетинаєтьсяз</a:t>
            </a:r>
            <a:r>
              <a:rPr lang="ru-RU" sz="2400" dirty="0"/>
              <a:t> </a:t>
            </a:r>
            <a:r>
              <a:rPr lang="ru-RU" sz="2400" dirty="0" err="1"/>
              <a:t>орбітою</a:t>
            </a:r>
            <a:r>
              <a:rPr lang="ru-RU" sz="2400" dirty="0"/>
              <a:t> </a:t>
            </a:r>
            <a:r>
              <a:rPr lang="ru-RU" sz="2400" dirty="0">
                <a:hlinkClick r:id="rId4" tooltip="Плутон (карликова планета)"/>
              </a:rPr>
              <a:t>Плутона</a:t>
            </a:r>
            <a:r>
              <a:rPr lang="ru-RU" sz="2400" dirty="0"/>
              <a:t> в </a:t>
            </a:r>
            <a:r>
              <a:rPr lang="ru-RU" sz="2400" dirty="0" err="1"/>
              <a:t>деяких</a:t>
            </a:r>
            <a:r>
              <a:rPr lang="ru-RU" sz="2400" dirty="0"/>
              <a:t> </a:t>
            </a:r>
            <a:r>
              <a:rPr lang="ru-RU" sz="2400" dirty="0" err="1"/>
              <a:t>місцях</a:t>
            </a:r>
            <a:r>
              <a:rPr lang="ru-RU" sz="2400" dirty="0"/>
              <a:t>. </a:t>
            </a:r>
            <a:r>
              <a:rPr lang="ru-RU" sz="2400" dirty="0" err="1"/>
              <a:t>Також</a:t>
            </a:r>
            <a:r>
              <a:rPr lang="ru-RU" sz="2400" dirty="0"/>
              <a:t> </a:t>
            </a:r>
            <a:r>
              <a:rPr lang="ru-RU" sz="2400" dirty="0" err="1"/>
              <a:t>орбіту</a:t>
            </a:r>
            <a:r>
              <a:rPr lang="ru-RU" sz="2400" dirty="0"/>
              <a:t> Нептуна </a:t>
            </a:r>
            <a:r>
              <a:rPr lang="ru-RU" sz="2400" dirty="0" err="1"/>
              <a:t>перетинає</a:t>
            </a:r>
            <a:r>
              <a:rPr lang="ru-RU" sz="2400" dirty="0"/>
              <a:t> </a:t>
            </a:r>
            <a:r>
              <a:rPr lang="ru-RU" sz="2400" dirty="0">
                <a:hlinkClick r:id="rId5" tooltip="Комета Галлея"/>
              </a:rPr>
              <a:t>комета Галлея</a:t>
            </a:r>
            <a:r>
              <a:rPr lang="ru-RU" sz="2400" dirty="0"/>
              <a:t>. </a:t>
            </a:r>
            <a:r>
              <a:rPr lang="ru-RU" sz="2400" dirty="0" err="1"/>
              <a:t>Маса</a:t>
            </a:r>
            <a:r>
              <a:rPr lang="ru-RU" sz="2400" dirty="0"/>
              <a:t> Нептуна  у 17,2 рази, а </a:t>
            </a:r>
            <a:r>
              <a:rPr lang="ru-RU" sz="2400" dirty="0" err="1">
                <a:hlinkClick r:id="rId6" tooltip="Діаметр"/>
              </a:rPr>
              <a:t>діаметр</a:t>
            </a:r>
            <a:r>
              <a:rPr lang="ru-RU" sz="2400" dirty="0"/>
              <a:t> </a:t>
            </a:r>
            <a:r>
              <a:rPr lang="ru-RU" sz="2400" dirty="0" err="1"/>
              <a:t>екватора</a:t>
            </a:r>
            <a:r>
              <a:rPr lang="ru-RU" sz="2400" dirty="0"/>
              <a:t> у 3,9 рази </a:t>
            </a:r>
            <a:r>
              <a:rPr lang="ru-RU" sz="2400" dirty="0" err="1"/>
              <a:t>більший</a:t>
            </a:r>
            <a:r>
              <a:rPr lang="ru-RU" sz="2400" dirty="0"/>
              <a:t> за </a:t>
            </a:r>
            <a:r>
              <a:rPr lang="ru-RU" sz="2400" dirty="0" err="1"/>
              <a:t>земний</a:t>
            </a:r>
            <a:r>
              <a:rPr lang="ru-RU" sz="2400" dirty="0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266137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EC918C-A3C0-43D8-98DE-21DCBF599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1714500"/>
            <a:ext cx="8947523" cy="666750"/>
          </a:xfrm>
        </p:spPr>
        <p:txBody>
          <a:bodyPr/>
          <a:lstStyle/>
          <a:p>
            <a:r>
              <a:rPr lang="uk-UA" dirty="0"/>
              <a:t>Йоганн </a:t>
            </a:r>
            <a:r>
              <a:rPr lang="uk-UA" dirty="0" err="1"/>
              <a:t>Готфрід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E352B7B-1E94-4182-9333-D23BD60105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>
                <a:solidFill>
                  <a:schemeClr val="bg2">
                    <a:lumMod val="60000"/>
                    <a:lumOff val="40000"/>
                  </a:schemeClr>
                </a:solidFill>
              </a:rPr>
              <a:t>___________________________</a:t>
            </a:r>
            <a:endParaRPr lang="ru-RU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D58D326-704B-4A97-AB52-FFA4594C6D7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 err="1">
                <a:solidFill>
                  <a:schemeClr val="bg1"/>
                </a:solidFill>
              </a:rPr>
              <a:t>Працюючи</a:t>
            </a:r>
            <a:r>
              <a:rPr lang="ru-RU" sz="2000" dirty="0">
                <a:solidFill>
                  <a:schemeClr val="bg1"/>
                </a:solidFill>
              </a:rPr>
              <a:t> в </a:t>
            </a:r>
            <a:r>
              <a:rPr lang="ru-RU" sz="2000" dirty="0" err="1">
                <a:solidFill>
                  <a:schemeClr val="bg1"/>
                </a:solidFill>
              </a:rPr>
              <a:t>Берлінській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обсерваторії</a:t>
            </a:r>
            <a:r>
              <a:rPr lang="ru-RU" sz="2000" dirty="0">
                <a:solidFill>
                  <a:schemeClr val="bg1"/>
                </a:solidFill>
              </a:rPr>
              <a:t>, 24 вересня 1846 року </a:t>
            </a:r>
            <a:r>
              <a:rPr lang="ru-RU" sz="2000" dirty="0" err="1">
                <a:solidFill>
                  <a:schemeClr val="bg1"/>
                </a:solidFill>
              </a:rPr>
              <a:t>німецький</a:t>
            </a:r>
            <a:r>
              <a:rPr lang="ru-RU" sz="2000" dirty="0">
                <a:solidFill>
                  <a:schemeClr val="bg1"/>
                </a:solidFill>
              </a:rPr>
              <a:t> астроном </a:t>
            </a:r>
            <a:r>
              <a:rPr lang="ru-RU" sz="2000" dirty="0" err="1">
                <a:solidFill>
                  <a:schemeClr val="bg1"/>
                </a:solidFill>
              </a:rPr>
              <a:t>Йоганн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Готфрід</a:t>
            </a:r>
            <a:r>
              <a:rPr lang="ru-RU" sz="2000" dirty="0">
                <a:solidFill>
                  <a:schemeClr val="bg1"/>
                </a:solidFill>
              </a:rPr>
              <a:t> Галле на </a:t>
            </a:r>
            <a:r>
              <a:rPr lang="ru-RU" sz="2000" dirty="0" err="1">
                <a:solidFill>
                  <a:schemeClr val="bg1"/>
                </a:solidFill>
              </a:rPr>
              <a:t>підставі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теоретичних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розрахунків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французького</a:t>
            </a:r>
            <a:r>
              <a:rPr lang="ru-RU" sz="2000" dirty="0">
                <a:solidFill>
                  <a:schemeClr val="bg1"/>
                </a:solidFill>
              </a:rPr>
              <a:t> математика </a:t>
            </a:r>
            <a:r>
              <a:rPr lang="ru-RU" sz="2000" dirty="0" err="1">
                <a:solidFill>
                  <a:schemeClr val="bg1"/>
                </a:solidFill>
              </a:rPr>
              <a:t>Урбена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Левер'є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відкрив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восьму</a:t>
            </a:r>
            <a:r>
              <a:rPr lang="ru-RU" sz="2000" dirty="0">
                <a:solidFill>
                  <a:schemeClr val="bg1"/>
                </a:solidFill>
              </a:rPr>
              <a:t> планету </a:t>
            </a:r>
            <a:r>
              <a:rPr lang="ru-RU" sz="2000" dirty="0" err="1">
                <a:solidFill>
                  <a:schemeClr val="bg1"/>
                </a:solidFill>
              </a:rPr>
              <a:t>Сонячної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системи</a:t>
            </a:r>
            <a:r>
              <a:rPr lang="ru-RU" sz="2000" dirty="0">
                <a:solidFill>
                  <a:schemeClr val="bg1"/>
                </a:solidFill>
              </a:rPr>
              <a:t>, </a:t>
            </a:r>
            <a:r>
              <a:rPr lang="ru-RU" sz="2000" dirty="0" err="1">
                <a:solidFill>
                  <a:schemeClr val="bg1"/>
                </a:solidFill>
              </a:rPr>
              <a:t>названу</a:t>
            </a:r>
            <a:r>
              <a:rPr lang="ru-RU" sz="2000" dirty="0">
                <a:solidFill>
                  <a:schemeClr val="bg1"/>
                </a:solidFill>
              </a:rPr>
              <a:t> за </a:t>
            </a:r>
            <a:r>
              <a:rPr lang="ru-RU" sz="2000" dirty="0" err="1">
                <a:solidFill>
                  <a:schemeClr val="bg1"/>
                </a:solidFill>
              </a:rPr>
              <a:t>традицією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іменем</a:t>
            </a:r>
            <a:r>
              <a:rPr lang="ru-RU" sz="2000" dirty="0">
                <a:solidFill>
                  <a:schemeClr val="bg1"/>
                </a:solidFill>
              </a:rPr>
              <a:t> античного бога, — Нептун.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B3F4F9E-E46E-4215-B63D-0F8514B54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A4B5C830-B4E2-404F-B33A-F921EA8F062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883095" y="161925"/>
            <a:ext cx="4396339" cy="6534150"/>
          </a:xfrm>
        </p:spPr>
      </p:pic>
    </p:spTree>
    <p:extLst>
      <p:ext uri="{BB962C8B-B14F-4D97-AF65-F5344CB8AC3E}">
        <p14:creationId xmlns:p14="http://schemas.microsoft.com/office/powerpoint/2010/main" val="1824545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7813B4-21B6-4A68-A221-C24039C03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" y="1447800"/>
            <a:ext cx="9324975" cy="1133475"/>
          </a:xfrm>
        </p:spPr>
        <p:txBody>
          <a:bodyPr/>
          <a:lstStyle/>
          <a:p>
            <a:r>
              <a:rPr lang="uk-UA" sz="5400" dirty="0"/>
              <a:t>Дякую за увагу </a:t>
            </a:r>
            <a:endParaRPr lang="ru-RU" sz="54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103AA00-BD61-44F9-BE1D-DBDABCD113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0" y="2324100"/>
            <a:ext cx="2667000" cy="2038349"/>
          </a:xfrm>
        </p:spPr>
        <p:txBody>
          <a:bodyPr>
            <a:noAutofit/>
          </a:bodyPr>
          <a:lstStyle/>
          <a:p>
            <a:r>
              <a:rPr lang="uk-UA" sz="9600" dirty="0">
                <a:sym typeface="Wingdings" panose="05000000000000000000" pitchFamily="2" charset="2"/>
              </a:rPr>
              <a:t></a:t>
            </a:r>
            <a:endParaRPr lang="ru-RU" sz="9600" dirty="0"/>
          </a:p>
        </p:txBody>
      </p:sp>
    </p:spTree>
    <p:extLst>
      <p:ext uri="{BB962C8B-B14F-4D97-AF65-F5344CB8AC3E}">
        <p14:creationId xmlns:p14="http://schemas.microsoft.com/office/powerpoint/2010/main" val="422512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5FFD32-E0A8-4E83-80B3-20612105D9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ACC4F44-154A-4E67-B129-1B5389E9F99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6953E32-00D6-4FFB-AD6B-B2091BB328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Цифровое оформление</Template>
  <TotalTime>314</TotalTime>
  <Words>110</Words>
  <Application>Microsoft Office PowerPoint</Application>
  <PresentationFormat>Широкоэкранный</PresentationFormat>
  <Paragraphs>9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Century Gothic</vt:lpstr>
      <vt:lpstr>Wingdings 3</vt:lpstr>
      <vt:lpstr>Ион</vt:lpstr>
      <vt:lpstr>            NePtUN</vt:lpstr>
      <vt:lpstr>Презентация PowerPoint</vt:lpstr>
      <vt:lpstr>Непту́н — планета Сонячної системи, восьма за віддаленістю від Сонця. Вона четверта за розміром у Сонячній системі, третя за масою і належить до планет-гігантів.</vt:lpstr>
      <vt:lpstr>Її орбіта  перетинаєтьсяз орбітою Плутона в деяких місцях. Також орбіту Нептуна перетинає комета Галлея. Маса Нептуна  у 17,2 рази, а діаметр екватора у 3,9 рази більший за земний. </vt:lpstr>
      <vt:lpstr>Йоганн Готфрід</vt:lpstr>
      <vt:lpstr>Дякую за увагу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NePtUN</dc:title>
  <dc:creator>PC</dc:creator>
  <cp:lastModifiedBy>PC</cp:lastModifiedBy>
  <cp:revision>4</cp:revision>
  <dcterms:created xsi:type="dcterms:W3CDTF">2023-03-13T14:21:12Z</dcterms:created>
  <dcterms:modified xsi:type="dcterms:W3CDTF">2023-03-15T09:35:27Z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